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542804"/>
    <a:srgbClr val="713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>
      <p:cViewPr varScale="1">
        <p:scale>
          <a:sx n="100" d="100"/>
          <a:sy n="100" d="100"/>
        </p:scale>
        <p:origin x="84" y="31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66936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Олифирова Т.И. 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D8C198"/>
              </a:clrFrom>
              <a:clrTo>
                <a:srgbClr val="D8C198">
                  <a:alpha val="0"/>
                </a:srgbClr>
              </a:clrTo>
            </a:clrChange>
          </a:blip>
          <a:srcRect l="-12344" t="4955" r="49041" b="8645"/>
          <a:stretch>
            <a:fillRect/>
          </a:stretch>
        </p:blipFill>
        <p:spPr bwMode="auto">
          <a:xfrm rot="20860282">
            <a:off x="3814348" y="32097"/>
            <a:ext cx="2185005" cy="25820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>
          <a:xfrm>
            <a:off x="0" y="5256360"/>
            <a:ext cx="2407412" cy="1601640"/>
            <a:chOff x="0" y="5256360"/>
            <a:chExt cx="2407412" cy="1601640"/>
          </a:xfrm>
        </p:grpSpPr>
        <p:pic>
          <p:nvPicPr>
            <p:cNvPr id="7" name="Picture 4" descr="http://www.tehnari.ru/attachments/f133/145763d1374755309-starinnye_knigi_raritety-369x228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1264313">
              <a:off x="309706" y="5256360"/>
              <a:ext cx="2097706" cy="1296144"/>
            </a:xfrm>
            <a:prstGeom prst="rect">
              <a:avLst/>
            </a:prstGeom>
            <a:noFill/>
          </p:spPr>
        </p:pic>
        <p:pic>
          <p:nvPicPr>
            <p:cNvPr id="8" name="Picture 6" descr="http://xn--24-6kc6aoaofcg6p.xn--p1ai/images/css/svecha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373216"/>
              <a:ext cx="2181667" cy="1484784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2360" y="666936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Олифирова Т.И. </a:t>
            </a:r>
            <a:endParaRPr lang="ru-RU" sz="1100" b="0" dirty="0">
              <a:solidFill>
                <a:srgbClr val="542804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97101"/>
            <a:ext cx="2521622" cy="1696592"/>
            <a:chOff x="0" y="97101"/>
            <a:chExt cx="2521622" cy="1696592"/>
          </a:xfrm>
        </p:grpSpPr>
        <p:pic>
          <p:nvPicPr>
            <p:cNvPr id="8" name="Picture 8" descr="http://www.ktgs.ru/upload/medialibrary/a92/uumdnnyeve%20bo%20pnhksuiiqhaevz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7101"/>
              <a:ext cx="2521622" cy="1428580"/>
            </a:xfrm>
            <a:prstGeom prst="rect">
              <a:avLst/>
            </a:prstGeom>
            <a:noFill/>
          </p:spPr>
        </p:pic>
        <p:pic>
          <p:nvPicPr>
            <p:cNvPr id="9" name="Picture 6" descr="http://xn--24-6kc6aoaofcg6p.xn--p1ai/images/css/svecha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32656"/>
              <a:ext cx="2267743" cy="1461037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 userDrawn="1"/>
        </p:nvSpPr>
        <p:spPr>
          <a:xfrm>
            <a:off x="7812360" y="666936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Олифирова Т.И. </a:t>
            </a:r>
            <a:endParaRPr lang="ru-RU" sz="1100" b="0" dirty="0">
              <a:solidFill>
                <a:srgbClr val="542804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0" y="5085184"/>
            <a:ext cx="2946690" cy="1772816"/>
            <a:chOff x="-107504" y="5085184"/>
            <a:chExt cx="2946690" cy="1772816"/>
          </a:xfrm>
        </p:grpSpPr>
        <p:pic>
          <p:nvPicPr>
            <p:cNvPr id="11" name="Picture 8" descr="http://ru2.anyfad.com/items/t1@c28eb76f-5ba3-4995-9d1e-743d31e88836/Drevnyaya-kniga-soderzhashhaya-svod-magicheskih-zakonov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1520" y="5129808"/>
              <a:ext cx="2587666" cy="1728192"/>
            </a:xfrm>
            <a:prstGeom prst="rect">
              <a:avLst/>
            </a:prstGeom>
            <a:noFill/>
          </p:spPr>
        </p:pic>
        <p:pic>
          <p:nvPicPr>
            <p:cNvPr id="12" name="Picture 6" descr="http://xn--24-6kc6aoaofcg6p.xn--p1ai/images/css/svech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7504" y="5085184"/>
              <a:ext cx="2373549" cy="1615374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14908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2360" y="666936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Олифирова Т.И. </a:t>
            </a:r>
            <a:endParaRPr lang="ru-RU" sz="1100" b="0" dirty="0">
              <a:solidFill>
                <a:srgbClr val="542804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0" y="5256360"/>
            <a:ext cx="2407412" cy="1601640"/>
            <a:chOff x="0" y="5256360"/>
            <a:chExt cx="2407412" cy="1601640"/>
          </a:xfrm>
        </p:grpSpPr>
        <p:pic>
          <p:nvPicPr>
            <p:cNvPr id="14" name="Picture 4" descr="http://www.tehnari.ru/attachments/f133/145763d1374755309-starinnye_knigi_raritety-369x228.png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21264313">
              <a:off x="309706" y="5256360"/>
              <a:ext cx="2097706" cy="1296144"/>
            </a:xfrm>
            <a:prstGeom prst="rect">
              <a:avLst/>
            </a:prstGeom>
            <a:noFill/>
          </p:spPr>
        </p:pic>
        <p:pic>
          <p:nvPicPr>
            <p:cNvPr id="15" name="Picture 6" descr="http://xn--24-6kc6aoaofcg6p.xn--p1ai/images/css/svecha.png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0" y="5373216"/>
              <a:ext cx="2181667" cy="1484784"/>
            </a:xfrm>
            <a:prstGeom prst="rect">
              <a:avLst/>
            </a:prstGeom>
            <a:noFill/>
          </p:spPr>
        </p:pic>
      </p:grp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21108-13E1-4354-A8C9-72D09190F013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A9719-FB89-4673-B9F9-E2690CB4B5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7812360" y="666936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Олифирова Т.И. </a:t>
            </a:r>
            <a:endParaRPr lang="ru-RU" sz="1100" b="0" dirty="0">
              <a:solidFill>
                <a:srgbClr val="542804"/>
              </a:solidFill>
              <a:latin typeface="Monotype Corsiva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eg"/><Relationship Id="rId3" Type="http://schemas.openxmlformats.org/officeDocument/2006/relationships/image" Target="../media/image9.jpg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image" Target="../media/image8.jpg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0.jpg"/><Relationship Id="rId22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r="12536" b="-243"/>
          <a:stretch/>
        </p:blipFill>
        <p:spPr>
          <a:xfrm>
            <a:off x="5827708" y="0"/>
            <a:ext cx="1537936" cy="198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59237" y="2223874"/>
            <a:ext cx="497159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Gautami" pitchFamily="2"/>
              </a:rPr>
              <a:t>            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rgbClr val="542804"/>
                  </a:solidFill>
                  <a:prstDash val="solid"/>
                </a:ln>
                <a:solidFill>
                  <a:srgbClr val="542804"/>
                </a:solidFill>
                <a:latin typeface="Monotype Corsiva" pitchFamily="66" charset="0"/>
              </a:rPr>
              <a:t>«</a:t>
            </a:r>
            <a:r>
              <a:rPr lang="ru-RU" sz="4800" b="1" dirty="0" smtClean="0">
                <a:ln w="10541" cmpd="sng">
                  <a:solidFill>
                    <a:srgbClr val="542804"/>
                  </a:solidFill>
                  <a:prstDash val="solid"/>
                </a:ln>
                <a:solidFill>
                  <a:srgbClr val="542804"/>
                </a:solidFill>
                <a:latin typeface="Monotype Corsiva" pitchFamily="66" charset="0"/>
              </a:rPr>
              <a:t>Кто с мечом к нам придет – от меча и погибнет…»</a:t>
            </a:r>
            <a:endParaRPr lang="ru-RU" sz="4800" b="1" dirty="0">
              <a:ln w="10541" cmpd="sng">
                <a:solidFill>
                  <a:srgbClr val="542804"/>
                </a:solidFill>
                <a:prstDash val="solid"/>
              </a:ln>
              <a:solidFill>
                <a:srgbClr val="542804"/>
              </a:solidFill>
              <a:latin typeface="Monotype Corsiva" pitchFamily="66" charset="0"/>
              <a:cs typeface="Gautami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" y="5041039"/>
            <a:ext cx="1887101" cy="1887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33" y="5069069"/>
            <a:ext cx="1550404" cy="183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/>
        </p:blipFill>
        <p:spPr>
          <a:xfrm>
            <a:off x="5693659" y="5069069"/>
            <a:ext cx="1508227" cy="174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1637" y="5157191"/>
            <a:ext cx="2361304" cy="171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8358" r="6696" b="8481"/>
          <a:stretch/>
        </p:blipFill>
        <p:spPr>
          <a:xfrm>
            <a:off x="7314676" y="5000626"/>
            <a:ext cx="165618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t="-981" r="-2503" b="981"/>
          <a:stretch/>
        </p:blipFill>
        <p:spPr>
          <a:xfrm>
            <a:off x="7089097" y="3696326"/>
            <a:ext cx="1960092" cy="146086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3" b="5926"/>
          <a:stretch/>
        </p:blipFill>
        <p:spPr>
          <a:xfrm>
            <a:off x="7216877" y="-21209"/>
            <a:ext cx="1851781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39" y="1743525"/>
            <a:ext cx="1497378" cy="2047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18" y="-21209"/>
            <a:ext cx="1426523" cy="186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61" y="35949"/>
            <a:ext cx="1711928" cy="193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40" y="54466"/>
            <a:ext cx="1506583" cy="1895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" y="86221"/>
            <a:ext cx="1469429" cy="183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t="3488" r="1100" b="17166"/>
          <a:stretch/>
        </p:blipFill>
        <p:spPr>
          <a:xfrm>
            <a:off x="85547" y="3433868"/>
            <a:ext cx="1440161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4" b="13068"/>
          <a:stretch/>
        </p:blipFill>
        <p:spPr>
          <a:xfrm>
            <a:off x="1481240" y="1854441"/>
            <a:ext cx="919693" cy="110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" y="1842729"/>
            <a:ext cx="1334941" cy="168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08" y="1853230"/>
            <a:ext cx="791389" cy="1076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50" y="1863973"/>
            <a:ext cx="777077" cy="1081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r="14293" b="-84"/>
          <a:stretch/>
        </p:blipFill>
        <p:spPr>
          <a:xfrm>
            <a:off x="4115379" y="1865540"/>
            <a:ext cx="1168347" cy="1056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" b="10059"/>
          <a:stretch/>
        </p:blipFill>
        <p:spPr>
          <a:xfrm>
            <a:off x="5302193" y="1909315"/>
            <a:ext cx="872827" cy="108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-990" r="9458" b="7951"/>
          <a:stretch/>
        </p:blipFill>
        <p:spPr>
          <a:xfrm>
            <a:off x="6291710" y="1895845"/>
            <a:ext cx="793198" cy="110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68" y="2636912"/>
            <a:ext cx="518457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23728" y="332656"/>
            <a:ext cx="669674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«…воины 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из его областей служат на собственный счет, исключая, что стрельцам он дает жалованье на порох и </a:t>
            </a:r>
            <a:r>
              <a:rPr lang="ru-RU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пули…Если 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же кто-нибудь заслужит перед ним, то Князь жалует ему поместье или кусок </a:t>
            </a:r>
            <a:r>
              <a:rPr lang="ru-RU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земли…»</a:t>
            </a:r>
            <a:endParaRPr lang="ru-RU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" y="2348592"/>
            <a:ext cx="4005802" cy="439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205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1720" y="404664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«…Мы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увидели, что от нашего подворья до Великокняжеского Дворца расставлены были в большом числе пешие войска, хорошо вооруженные большими ружьями, красиво одетые в разноцветные кафтаны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по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цвету их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полков...»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28103"/>
            <a:ext cx="268251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34949"/>
            <a:ext cx="4763602" cy="3175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892869"/>
            <a:ext cx="2244187" cy="267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96" y="3892869"/>
            <a:ext cx="3897033" cy="259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44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0" y="4181329"/>
            <a:ext cx="3198421" cy="265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23728" y="404664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«…Этот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флот летом обыкновенно стоит у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Кроншлота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, и его царское величество, адмирал и вице-адмирал, когда там находятся, большую часть времени присутствуют на нем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лично...»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3" y="1898580"/>
            <a:ext cx="4202410" cy="277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23" y="1863184"/>
            <a:ext cx="4563832" cy="2789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20" y="4694158"/>
            <a:ext cx="1843755" cy="200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99" y="4668287"/>
            <a:ext cx="2732473" cy="216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1608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689151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60854"/>
            <a:ext cx="2016224" cy="299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404664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Военное и морское духовенство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5" y="3581139"/>
            <a:ext cx="233153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487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404664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«…Воевал</a:t>
            </a:r>
            <a:r>
              <a:rPr lang="ru-RU" sz="2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, как все воевали, в самом высоком звании — </a:t>
            </a:r>
            <a:r>
              <a:rPr lang="ru-RU" sz="28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рядовой…»</a:t>
            </a:r>
            <a:endParaRPr lang="ru-RU" sz="28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8" y="1844823"/>
            <a:ext cx="2272913" cy="322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96273"/>
            <a:ext cx="2901027" cy="4119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11" y="3140968"/>
            <a:ext cx="399036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765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1700808"/>
            <a:ext cx="7920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« Только доблесть бессмертно живет, </a:t>
            </a:r>
            <a:endParaRPr lang="ru-RU" sz="4400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  <a:p>
            <a:pPr algn="ctr"/>
            <a:r>
              <a:rPr lang="ru-RU" sz="4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Ибо </a:t>
            </a:r>
            <a:r>
              <a:rPr lang="ru-RU" sz="4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храбрые славны вовеки!»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826351"/>
            <a:ext cx="4014192" cy="2508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24466"/>
            <a:ext cx="1872208" cy="237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84" y="3824466"/>
            <a:ext cx="1927570" cy="237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81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945903">
            <a:off x="1551624" y="2217666"/>
            <a:ext cx="49715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Gautami" pitchFamily="2"/>
              </a:rPr>
              <a:t>            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rgbClr val="542804"/>
                  </a:solidFill>
                  <a:prstDash val="solid"/>
                </a:ln>
                <a:solidFill>
                  <a:srgbClr val="542804"/>
                </a:solidFill>
                <a:latin typeface="Monotype Corsiva" pitchFamily="66" charset="0"/>
              </a:rPr>
              <a:t>«</a:t>
            </a:r>
            <a:r>
              <a:rPr lang="ru-RU" sz="7200" b="1" dirty="0" smtClean="0">
                <a:ln w="10541" cmpd="sng">
                  <a:solidFill>
                    <a:srgbClr val="542804"/>
                  </a:solidFill>
                  <a:prstDash val="solid"/>
                </a:ln>
                <a:solidFill>
                  <a:srgbClr val="542804"/>
                </a:solidFill>
                <a:latin typeface="Monotype Corsiva" pitchFamily="66" charset="0"/>
              </a:rPr>
              <a:t>За </a:t>
            </a:r>
            <a:r>
              <a:rPr lang="ru-RU" sz="7200" b="1" dirty="0" err="1" smtClean="0">
                <a:ln w="10541" cmpd="sng">
                  <a:solidFill>
                    <a:srgbClr val="542804"/>
                  </a:solidFill>
                  <a:prstDash val="solid"/>
                </a:ln>
                <a:solidFill>
                  <a:srgbClr val="542804"/>
                </a:solidFill>
                <a:latin typeface="Monotype Corsiva" pitchFamily="66" charset="0"/>
              </a:rPr>
              <a:t>други</a:t>
            </a:r>
            <a:r>
              <a:rPr lang="ru-RU" sz="7200" b="1" dirty="0" smtClean="0">
                <a:ln w="10541" cmpd="sng">
                  <a:solidFill>
                    <a:srgbClr val="542804"/>
                  </a:solidFill>
                  <a:prstDash val="solid"/>
                </a:ln>
                <a:solidFill>
                  <a:srgbClr val="542804"/>
                </a:solidFill>
                <a:latin typeface="Monotype Corsiva" pitchFamily="66" charset="0"/>
              </a:rPr>
              <a:t> своя..»</a:t>
            </a:r>
            <a:endParaRPr lang="ru-RU" sz="7200" b="1" dirty="0">
              <a:ln w="10541" cmpd="sng">
                <a:solidFill>
                  <a:srgbClr val="542804"/>
                </a:solidFill>
                <a:prstDash val="solid"/>
              </a:ln>
              <a:solidFill>
                <a:srgbClr val="542804"/>
              </a:solidFill>
              <a:latin typeface="Monotype Corsiva" pitchFamily="66" charset="0"/>
              <a:cs typeface="Gautam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4154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 если кто с мечом к нам войдет,от меча и погибнет 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9697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1232" y="188640"/>
            <a:ext cx="6912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«…И </a:t>
            </a:r>
            <a:r>
              <a:rPr lang="ru-RU" sz="32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пришли, и сел старший, Рюрик, в Новгороде, а другой, </a:t>
            </a:r>
            <a:r>
              <a:rPr lang="ru-RU" sz="320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Синеус</a:t>
            </a:r>
            <a:r>
              <a:rPr lang="ru-RU" sz="32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, — на </a:t>
            </a:r>
            <a:r>
              <a:rPr lang="ru-RU" sz="320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Белоозере</a:t>
            </a:r>
            <a:r>
              <a:rPr lang="ru-RU" sz="32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, а третий, Трувор, — в </a:t>
            </a:r>
            <a:r>
              <a:rPr lang="ru-RU" sz="32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Изборске…»</a:t>
            </a:r>
            <a:endParaRPr lang="ru-RU" sz="32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28" y="2138571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" y="2153429"/>
            <a:ext cx="3943979" cy="2921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614162"/>
            <a:ext cx="4176464" cy="2944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42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75451"/>
            <a:ext cx="5193917" cy="322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43572" y="116632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«…В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год 6473 (965). Пошел Святослав на хазар. Услышав же, хазары вышли навстречу во главе со своим князем Каганом и сошлись биться, и в битве одолел Святослав хазар, и столицу их и Белую Вежу взял. И победил ясов и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касогов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…»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92896"/>
            <a:ext cx="3209925" cy="3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614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40968"/>
            <a:ext cx="615318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43572" y="116632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«…И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когда прошел год, в 6496 (988)  году  пошел  Владимир  с  войском 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на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Корсунь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, город греческий, и затворились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корсуняне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в городе. И стал  Владимир</a:t>
            </a:r>
          </a:p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на той стороне города у пристани, в расстоянии полета стрелы  от  города, 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и сражались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крепко из города. Владимир же осадил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город…».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58470"/>
            <a:ext cx="2885306" cy="4010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3184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40" y="3535094"/>
            <a:ext cx="3580956" cy="2403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1" t="23401" r="24801" b="13600"/>
          <a:stretch/>
        </p:blipFill>
        <p:spPr>
          <a:xfrm>
            <a:off x="2627784" y="3051770"/>
            <a:ext cx="3744416" cy="3369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03773" y="308466"/>
            <a:ext cx="712879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«</a:t>
            </a:r>
            <a:r>
              <a:rPr lang="ru-RU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В 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лето 6750.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Пришед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князь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Александръ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и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изби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Немецъ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во граде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Псковъ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, и град Псков избави от безбожных Немец,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помощию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</a:t>
            </a:r>
            <a:r>
              <a:rPr lang="ru-RU" sz="2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Святыя</a:t>
            </a:r>
            <a:r>
              <a:rPr lang="ru-RU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</a:t>
            </a:r>
            <a:r>
              <a:rPr lang="ru-RU" sz="2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Троица.И</a:t>
            </a:r>
            <a:r>
              <a:rPr lang="ru-RU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бишася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с ними на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леду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; и пособи </a:t>
            </a:r>
            <a:r>
              <a:rPr lang="ru-RU" sz="2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Богъ</a:t>
            </a:r>
            <a:r>
              <a:rPr lang="ru-RU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князю Александру и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мужемъ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Новогородцемъ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и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Псковичамъ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;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овы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изби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и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овы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связавъ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босы </a:t>
            </a:r>
            <a:r>
              <a:rPr lang="ru-RU" sz="2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поведе</a:t>
            </a: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 по </a:t>
            </a:r>
            <a:r>
              <a:rPr lang="ru-RU" sz="2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леду</a:t>
            </a:r>
            <a:r>
              <a:rPr lang="ru-RU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». </a:t>
            </a:r>
            <a:endParaRPr lang="ru-RU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1" y="2996952"/>
            <a:ext cx="2658719" cy="3486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97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62" y="2996952"/>
            <a:ext cx="5034136" cy="364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59632" y="188640"/>
            <a:ext cx="78295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«И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сошлись грозно обе силы великие, твердо сражаясь, жестоко друг друга уничтожая, не только от оружия, но и от ужасной тесноты под конскими копытами испускали дух, ибо невозможно было вместиться всем на том поле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Gautami" pitchFamily="2"/>
              </a:rPr>
              <a:t>Куликове…»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35410"/>
            <a:ext cx="2376264" cy="290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02" y="2435409"/>
            <a:ext cx="2339641" cy="272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051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56680"/>
            <a:ext cx="419542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19672" y="188640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 </a:t>
            </a:r>
            <a:r>
              <a:rPr lang="ru-RU" sz="2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«…когда </a:t>
            </a:r>
            <a:r>
              <a:rPr lang="ru-RU" sz="2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этот Господин Герцог хочет выступить с конницей в какой-нибудь поход, через 15 дней в его распоряжение предоставляются в каждом городе и деревне намеченные и выделенные для него люди, по каждой провинции, так что всего вместе собираются двести и триста тысяч </a:t>
            </a:r>
            <a:r>
              <a:rPr lang="ru-RU" sz="2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Gautami" pitchFamily="2"/>
              </a:rPr>
              <a:t>коней…»</a:t>
            </a:r>
            <a:endParaRPr lang="ru-RU" sz="24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  <a:cs typeface="Gautami" pitchFamily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92955"/>
            <a:ext cx="3312368" cy="249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36912"/>
            <a:ext cx="4833664" cy="338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0407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6633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428</Words>
  <Application>Microsoft Office PowerPoint</Application>
  <PresentationFormat>Экран (4:3)</PresentationFormat>
  <Paragraphs>18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Gautami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METODIST</cp:lastModifiedBy>
  <cp:revision>62</cp:revision>
  <dcterms:created xsi:type="dcterms:W3CDTF">2016-01-18T19:20:57Z</dcterms:created>
  <dcterms:modified xsi:type="dcterms:W3CDTF">2017-02-01T05:36:00Z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568978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D5.0.6</vt:lpwstr>
  </property>
</Properties>
</file>